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323" r:id="rId3"/>
    <p:sldId id="324" r:id="rId4"/>
    <p:sldId id="313" r:id="rId5"/>
    <p:sldId id="314" r:id="rId6"/>
    <p:sldId id="315" r:id="rId7"/>
    <p:sldId id="316" r:id="rId8"/>
    <p:sldId id="317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18" r:id="rId17"/>
    <p:sldId id="319" r:id="rId18"/>
    <p:sldId id="320" r:id="rId19"/>
    <p:sldId id="32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F0FA"/>
    <a:srgbClr val="0A7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42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853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17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20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50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1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84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74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87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36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79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C47E81-99EE-4302-9AD8-B5E67F981B75}" type="datetimeFigureOut">
              <a:rPr lang="es-ES" smtClean="0"/>
              <a:t>21/06/2023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7A4CEC1-83CA-4B67-BA5B-1E06AB635264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23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federacion@iveaempa.org" TargetMode="External"/><Relationship Id="rId5" Type="http://schemas.openxmlformats.org/officeDocument/2006/relationships/hyperlink" Target="mailto:agustiturull@iveaempa.org" TargetMode="External"/><Relationship Id="rId4" Type="http://schemas.openxmlformats.org/officeDocument/2006/relationships/hyperlink" Target="mailto:iolandapiedra@iveaempa.or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Los 10 mejores cosas que hacer cerca de Maremagnum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09" r="1750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0" y="0"/>
            <a:ext cx="5140104" cy="6858000"/>
          </a:xfrm>
          <a:prstGeom prst="rect">
            <a:avLst/>
          </a:prstGeom>
          <a:solidFill>
            <a:srgbClr val="0A7A9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s-ES" dirty="0"/>
              <a:t>“</a:t>
            </a:r>
            <a:r>
              <a:rPr lang="es-ES" dirty="0" err="1"/>
              <a:t>Subvencionat</a:t>
            </a:r>
            <a:r>
              <a:rPr lang="es-ES" dirty="0"/>
              <a:t> </a:t>
            </a:r>
            <a:r>
              <a:rPr lang="es-ES" dirty="0" err="1"/>
              <a:t>pel</a:t>
            </a:r>
            <a:r>
              <a:rPr lang="es-ES" dirty="0"/>
              <a:t> </a:t>
            </a:r>
            <a:r>
              <a:rPr lang="es-ES" dirty="0" err="1"/>
              <a:t>Departament</a:t>
            </a:r>
            <a:r>
              <a:rPr lang="es-ES" dirty="0"/>
              <a:t> </a:t>
            </a:r>
            <a:r>
              <a:rPr lang="es-ES" dirty="0" err="1"/>
              <a:t>d'Empresa</a:t>
            </a:r>
            <a:r>
              <a:rPr lang="es-ES" dirty="0"/>
              <a:t> i </a:t>
            </a:r>
            <a:r>
              <a:rPr lang="es-ES" dirty="0" err="1"/>
              <a:t>Treball</a:t>
            </a:r>
            <a:r>
              <a:rPr lang="es-ES" dirty="0"/>
              <a:t> i </a:t>
            </a:r>
            <a:r>
              <a:rPr lang="es-ES" dirty="0" err="1"/>
              <a:t>amb</a:t>
            </a:r>
            <a:r>
              <a:rPr lang="es-ES" dirty="0"/>
              <a:t> el </a:t>
            </a:r>
            <a:r>
              <a:rPr lang="es-ES" dirty="0" err="1"/>
              <a:t>cofinançament</a:t>
            </a:r>
            <a:r>
              <a:rPr lang="es-ES" dirty="0"/>
              <a:t> del </a:t>
            </a:r>
            <a:r>
              <a:rPr lang="es-ES" dirty="0" err="1"/>
              <a:t>Fons</a:t>
            </a:r>
            <a:r>
              <a:rPr lang="es-ES" dirty="0"/>
              <a:t> Social </a:t>
            </a:r>
            <a:r>
              <a:rPr lang="es-ES" dirty="0" err="1"/>
              <a:t>Europeu</a:t>
            </a:r>
            <a:r>
              <a:rPr lang="es-ES" dirty="0"/>
              <a:t> Plus".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7472" y="418366"/>
            <a:ext cx="4224528" cy="2199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200"/>
              </a:lnSpc>
            </a:pPr>
            <a:r>
              <a:rPr lang="es-ES" sz="8000" dirty="0">
                <a:solidFill>
                  <a:schemeClr val="bg1"/>
                </a:solidFill>
                <a:latin typeface="Futura BdCn BT" panose="020B0706020204020204" pitchFamily="34" charset="0"/>
                <a:ea typeface="Futura" panose="02020800000000000000" pitchFamily="18" charset="0"/>
                <a:cs typeface="Futura" panose="02020800000000000000" pitchFamily="18" charset="0"/>
              </a:rPr>
              <a:t>NEW</a:t>
            </a:r>
          </a:p>
          <a:p>
            <a:pPr>
              <a:lnSpc>
                <a:spcPts val="8200"/>
              </a:lnSpc>
            </a:pPr>
            <a:r>
              <a:rPr lang="es-ES" sz="8000" dirty="0">
                <a:solidFill>
                  <a:schemeClr val="bg1"/>
                </a:solidFill>
                <a:latin typeface="Futura BdCn BT" panose="020B0706020204020204" pitchFamily="34" charset="0"/>
                <a:ea typeface="Futura" panose="02020800000000000000" pitchFamily="18" charset="0"/>
                <a:cs typeface="Futura" panose="02020800000000000000" pitchFamily="18" charset="0"/>
              </a:rPr>
              <a:t>TALENT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836301" y="2565868"/>
            <a:ext cx="4224528" cy="123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200"/>
              </a:lnSpc>
            </a:pPr>
            <a:r>
              <a:rPr lang="es-ES" sz="11500" dirty="0">
                <a:solidFill>
                  <a:srgbClr val="FFC000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+</a:t>
            </a:r>
          </a:p>
        </p:txBody>
      </p:sp>
      <p:pic>
        <p:nvPicPr>
          <p:cNvPr id="11" name="image3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8363" y="6061117"/>
            <a:ext cx="1888406" cy="49022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104" y="6331468"/>
            <a:ext cx="3968750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254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0" y="1379993"/>
            <a:ext cx="551125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00501" y="2274838"/>
            <a:ext cx="7662266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100" dirty="0">
                <a:solidFill>
                  <a:schemeClr val="accent2"/>
                </a:solidFill>
                <a:latin typeface="Montserrat"/>
              </a:rPr>
              <a:t>TEMA 2. PLATAFORMES I TECNOLOGIES. </a:t>
            </a:r>
            <a:r>
              <a:rPr lang="fr-FR" sz="2100" dirty="0">
                <a:solidFill>
                  <a:schemeClr val="accent2"/>
                </a:solidFill>
                <a:latin typeface="Montserrat"/>
              </a:rPr>
              <a:t>INNOVACIÓ DE PRODUCTES I SERVEIS DE PETITS PORTS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fr-FR" sz="2100" dirty="0">
                <a:solidFill>
                  <a:schemeClr val="accent2"/>
                </a:solidFill>
                <a:latin typeface="Montserrat"/>
              </a:rPr>
              <a:t>Expert Oriol Milà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2.1 Sensors ciberfísics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2.2 Productes i serveis 4.0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2.3 Materials avançats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2.4 Robòtica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87227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0" y="1379993"/>
            <a:ext cx="551125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27797" y="2114613"/>
            <a:ext cx="827055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100" dirty="0">
                <a:solidFill>
                  <a:schemeClr val="accent2"/>
                </a:solidFill>
                <a:latin typeface="Montserrat"/>
              </a:rPr>
              <a:t>TEMA 3. PLATAFORMES I TECNOLOGIES. SISTEMES INTEGRATS</a:t>
            </a:r>
          </a:p>
          <a:p>
            <a:r>
              <a:rPr lang="es-ES" sz="2100" dirty="0" err="1">
                <a:solidFill>
                  <a:schemeClr val="accent2"/>
                </a:solidFill>
                <a:latin typeface="Montserrat"/>
              </a:rPr>
              <a:t>Expert</a:t>
            </a:r>
            <a:r>
              <a:rPr lang="es-ES" sz="2100" dirty="0">
                <a:solidFill>
                  <a:schemeClr val="accent2"/>
                </a:solidFill>
                <a:latin typeface="Montserrat"/>
              </a:rPr>
              <a:t> Ignasi </a:t>
            </a:r>
            <a:r>
              <a:rPr lang="es-ES" sz="2100" dirty="0" err="1">
                <a:solidFill>
                  <a:schemeClr val="accent2"/>
                </a:solidFill>
                <a:latin typeface="Montserrat"/>
              </a:rPr>
              <a:t>Sayol</a:t>
            </a:r>
            <a:r>
              <a:rPr lang="es-ES" sz="2100" dirty="0">
                <a:solidFill>
                  <a:schemeClr val="accent2"/>
                </a:solidFill>
                <a:latin typeface="Montserrat"/>
              </a:rPr>
              <a:t> 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3.1 Sistema segur de traçabilitat de mercaderies peribles a tota la cadena logística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3.2 Sistemes autònoms de conducció per a operacions portuàries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3.3 Millorar la gestió del flux de camions al Port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3.4 Sistema integrat de gestió d'actius (portuaris)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3.5 Sistema integrat de visibilitat de la cadena de subministrament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0338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0" y="1379993"/>
            <a:ext cx="551125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27797" y="1933150"/>
            <a:ext cx="81750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100" dirty="0">
                <a:solidFill>
                  <a:schemeClr val="accent2"/>
                </a:solidFill>
                <a:latin typeface="Montserrat"/>
              </a:rPr>
              <a:t>TEMA 4. PLATAFORMES I TECNOLOGIES. EFICIÈNCIA ENERGÈTICA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Expert Santiago </a:t>
            </a:r>
            <a:r>
              <a:rPr lang="ca-ES" sz="2100" dirty="0" err="1">
                <a:solidFill>
                  <a:schemeClr val="accent2"/>
                </a:solidFill>
                <a:latin typeface="Montserrat"/>
              </a:rPr>
              <a:t>Ordás</a:t>
            </a:r>
            <a:r>
              <a:rPr lang="ca-ES" sz="2100" dirty="0">
                <a:solidFill>
                  <a:schemeClr val="accent2"/>
                </a:solidFill>
                <a:latin typeface="Montserrat"/>
              </a:rPr>
              <a:t>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4.1 DRONS. Mesura i control de les emissions atmosfèriques contaminants als ports mitjançant l'ús de </a:t>
            </a:r>
            <a:r>
              <a:rPr lang="ca-ES" sz="2100" dirty="0" err="1">
                <a:solidFill>
                  <a:schemeClr val="accent2"/>
                </a:solidFill>
                <a:latin typeface="Montserrat"/>
              </a:rPr>
              <a:t>drones</a:t>
            </a:r>
            <a:r>
              <a:rPr lang="ca-ES" sz="2100" dirty="0">
                <a:solidFill>
                  <a:schemeClr val="accent2"/>
                </a:solidFill>
                <a:latin typeface="Montserrat"/>
              </a:rPr>
              <a:t>.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4.2  COMBUSTIBLE. Ús de l'hidrogen com a combustible en les operacions logístiques portuàries i possible alternativa a la propulsió de vaixells.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4.3 RECICLATGE. Reciclatge de productes construïts amb fibra de vidre (vaixells)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4.4 IECONOMIA CIRCULAR. El repte de l'economia circular (al sector del transport marítim)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1322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0" y="1379993"/>
            <a:ext cx="551125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0501" y="2075688"/>
            <a:ext cx="78611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100" b="1" dirty="0">
                <a:solidFill>
                  <a:schemeClr val="accent2"/>
                </a:solidFill>
                <a:latin typeface="Montserrat"/>
              </a:rPr>
              <a:t>ÀREA B: PROGRAMA GESTIÓ EMPRESARIAL. 40hores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Mòdul 1. Planificació i iniciativa emprenedora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Mòdul 2. Pla de negoci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Mòdul 3. Comunicació i presentació d'un projecte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Mòdul 4. Gestió administrativa i econòmica-financera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Mòdul 5. Gestió d'equips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Mòdul 6. Preparació de propostes d'ajudes per a les convocatòries ports 4.0 i </a:t>
            </a:r>
            <a:r>
              <a:rPr lang="ca-ES" sz="2100" dirty="0" err="1">
                <a:solidFill>
                  <a:schemeClr val="accent2"/>
                </a:solidFill>
                <a:latin typeface="Montserrat"/>
              </a:rPr>
              <a:t>Neotec</a:t>
            </a:r>
            <a:r>
              <a:rPr lang="ca-ES" sz="2100" dirty="0">
                <a:solidFill>
                  <a:schemeClr val="accent2"/>
                </a:solidFill>
                <a:latin typeface="Montserrat"/>
              </a:rPr>
              <a:t> principalment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410610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0" y="1379993"/>
            <a:ext cx="551125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0501" y="2075688"/>
            <a:ext cx="786111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100" b="1" dirty="0">
                <a:solidFill>
                  <a:schemeClr val="accent2"/>
                </a:solidFill>
                <a:latin typeface="Montserrat"/>
              </a:rPr>
              <a:t>ÀREA C: MENTORIES: 60hores</a:t>
            </a:r>
          </a:p>
          <a:p>
            <a:endParaRPr lang="es-ES" sz="2100" b="1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Les mentories poden ser híbrides, presencials i/o a distància per a cada participant. El mentoratge personal i grupal d’aplicació a la idea de negoci, repte i projecte seleccionat.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 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Es farà una revisió del Pla de Negoci per tal d'adequar-ne el contingut a les necessitats reals de cada idea de negoci i poder avançar en els diferents nivells TRL (Pla Ports 4.0, Ordre de Bases 8608). 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endParaRPr lang="es-ES" sz="2100" dirty="0">
              <a:solidFill>
                <a:schemeClr val="accent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74771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0" y="1379993"/>
            <a:ext cx="551125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00501" y="2075688"/>
            <a:ext cx="786111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100" b="1" dirty="0">
                <a:solidFill>
                  <a:schemeClr val="accent2"/>
                </a:solidFill>
                <a:latin typeface="Montserrat"/>
              </a:rPr>
              <a:t>ÀREA C: MENTORIES: 60hores</a:t>
            </a:r>
          </a:p>
          <a:p>
            <a:endParaRPr lang="es-ES" sz="2100" b="1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Les mentories junt amb experts amb contingut: 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M1. Planificació i iniciativa emprenedora.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Conceptualització projecte	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M2. Revisió pla negoci. Viabilitat projecte a Ports i territori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M3. Comunicació i presentació d'un projecte. Evelator pitch	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M4. Avançar nivells TRL. Adequació port 4.0. Altres </a:t>
            </a:r>
            <a:r>
              <a:rPr lang="ca-ES" sz="2100" dirty="0" err="1">
                <a:solidFill>
                  <a:schemeClr val="accent2"/>
                </a:solidFill>
                <a:latin typeface="Montserrat"/>
              </a:rPr>
              <a:t>Prog</a:t>
            </a:r>
            <a:r>
              <a:rPr lang="ca-ES" sz="2100" dirty="0">
                <a:solidFill>
                  <a:schemeClr val="accent2"/>
                </a:solidFill>
                <a:latin typeface="Montserrat"/>
              </a:rPr>
              <a:t>.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M5. Mentoria plataforma palanca. Port </a:t>
            </a:r>
            <a:r>
              <a:rPr lang="ca-ES" sz="2100" dirty="0" err="1">
                <a:solidFill>
                  <a:schemeClr val="accent2"/>
                </a:solidFill>
                <a:latin typeface="Montserrat"/>
              </a:rPr>
              <a:t>Barcelona_Torredembarra</a:t>
            </a:r>
            <a:r>
              <a:rPr lang="ca-ES" sz="2100" dirty="0">
                <a:solidFill>
                  <a:schemeClr val="accent2"/>
                </a:solidFill>
                <a:latin typeface="Montserrat"/>
              </a:rPr>
              <a:t>. WA4STEAM. CLÚSTER	</a:t>
            </a:r>
          </a:p>
          <a:p>
            <a:endParaRPr lang="ca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 </a:t>
            </a:r>
          </a:p>
          <a:p>
            <a:endParaRPr lang="es-ES" sz="2100" dirty="0">
              <a:solidFill>
                <a:schemeClr val="accent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8218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99;p11"/>
          <p:cNvSpPr txBox="1"/>
          <p:nvPr/>
        </p:nvSpPr>
        <p:spPr>
          <a:xfrm>
            <a:off x="1226850" y="1982958"/>
            <a:ext cx="7593622" cy="341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Iolanda Piedra		                Ignasi </a:t>
            </a:r>
            <a:r>
              <a:rPr lang="es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Sayol</a:t>
            </a:r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/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Agustín Turull	 	                Santiago </a:t>
            </a:r>
            <a:r>
              <a:rPr lang="es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Ordás</a:t>
            </a:r>
            <a:endParaRPr lang="es-ES" sz="21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Mª Del Carmen Bautista         Oriol Milà</a:t>
            </a:r>
          </a:p>
          <a:p>
            <a:pPr lvl="0"/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Laia </a:t>
            </a:r>
            <a:r>
              <a:rPr lang="es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Sayol</a:t>
            </a:r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			                      Jesús Conte</a:t>
            </a:r>
          </a:p>
          <a:p>
            <a:pPr lvl="0"/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Onia </a:t>
            </a:r>
            <a:r>
              <a:rPr lang="es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Gonzàlez</a:t>
            </a:r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                          Joan Albà</a:t>
            </a:r>
          </a:p>
          <a:p>
            <a:pPr lvl="0"/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				                            Xavier </a:t>
            </a:r>
            <a:r>
              <a:rPr lang="es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Marfull</a:t>
            </a:r>
            <a:endParaRPr lang="es-ES" sz="21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				                            Isaac </a:t>
            </a:r>
            <a:r>
              <a:rPr lang="es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Sayol</a:t>
            </a:r>
            <a:r>
              <a:rPr lang="es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/>
            <a:endParaRPr lang="ca-ES" sz="21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Reconeguts formadors i mentors experts empresarials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Xarxa inversors i inversores WA4STEAM</a:t>
            </a:r>
          </a:p>
        </p:txBody>
      </p:sp>
      <p:sp>
        <p:nvSpPr>
          <p:cNvPr id="15" name="Google Shape;89;p9"/>
          <p:cNvSpPr txBox="1"/>
          <p:nvPr/>
        </p:nvSpPr>
        <p:spPr>
          <a:xfrm>
            <a:off x="186930" y="1218878"/>
            <a:ext cx="401658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EQUIP / MENTORS: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8405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sp>
        <p:nvSpPr>
          <p:cNvPr id="6" name="Google Shape;105;p12"/>
          <p:cNvSpPr txBox="1"/>
          <p:nvPr/>
        </p:nvSpPr>
        <p:spPr>
          <a:xfrm>
            <a:off x="435549" y="2020638"/>
            <a:ext cx="7944175" cy="326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iolandapiedra@iveaempa.org</a:t>
            </a:r>
            <a:endParaRPr lang="es-419" sz="20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agustiturull@iveaempa.org</a:t>
            </a:r>
            <a:endParaRPr lang="es-419" sz="20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federacion</a:t>
            </a:r>
            <a:r>
              <a:rPr lang="es-419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  <a:hlinkClick r:id="rId6"/>
              </a:rPr>
              <a:t>@iveaempa.org</a:t>
            </a:r>
            <a:r>
              <a:rPr lang="es-419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419" sz="20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es-419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Campus IVEAEMPA: </a:t>
            </a:r>
            <a:r>
              <a:rPr lang="pt-BR" sz="20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carrer</a:t>
            </a:r>
            <a:r>
              <a:rPr lang="pt-BR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pt-BR" sz="20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Rubió</a:t>
            </a:r>
            <a:r>
              <a:rPr lang="pt-BR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i </a:t>
            </a:r>
            <a:r>
              <a:rPr lang="pt-BR" sz="20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Ors</a:t>
            </a:r>
            <a:r>
              <a:rPr lang="pt-BR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, 7-9. </a:t>
            </a:r>
            <a:r>
              <a:rPr lang="pt-BR" sz="20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Cornellà</a:t>
            </a:r>
            <a:r>
              <a:rPr lang="pt-BR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del Llobregat. 08940 Barcelona. T. 34 933231212</a:t>
            </a:r>
          </a:p>
          <a:p>
            <a:pPr lvl="0"/>
            <a:endParaRPr lang="es-419" sz="20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es-419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Campus Virtual: </a:t>
            </a:r>
            <a:r>
              <a:rPr lang="es-ES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https://gestionv1-c73908.evolcampus.com/acceso.php</a:t>
            </a:r>
            <a:endParaRPr lang="es-419" sz="20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Google Shape;89;p9"/>
          <p:cNvSpPr txBox="1"/>
          <p:nvPr/>
        </p:nvSpPr>
        <p:spPr>
          <a:xfrm>
            <a:off x="186930" y="1218878"/>
            <a:ext cx="4016580" cy="120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CONTACTE</a:t>
            </a:r>
            <a:r>
              <a:rPr lang="ca-ES" sz="18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ca-ES" sz="18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1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075040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1553940" y="3244334"/>
            <a:ext cx="582082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GRÀCIES PER LA VOSTRA ATENCIÓ</a:t>
            </a:r>
          </a:p>
          <a:p>
            <a:pPr algn="ctr"/>
            <a:endParaRPr lang="es-ES" sz="2400" b="1" dirty="0">
              <a:solidFill>
                <a:schemeClr val="accent2"/>
              </a:solidFill>
              <a:latin typeface="Montserrat"/>
              <a:sym typeface="Montserrat"/>
            </a:endParaRPr>
          </a:p>
          <a:p>
            <a:pPr algn="ctr"/>
            <a:r>
              <a:rPr lang="es-ES" sz="2400" b="1" dirty="0" err="1">
                <a:solidFill>
                  <a:schemeClr val="accent2"/>
                </a:solidFill>
                <a:latin typeface="Montserrat"/>
                <a:sym typeface="Montserrat"/>
              </a:rPr>
              <a:t>Inscripcions</a:t>
            </a:r>
            <a:r>
              <a:rPr lang="es-ES" sz="2400" b="1" dirty="0">
                <a:solidFill>
                  <a:schemeClr val="accent2"/>
                </a:solidFill>
                <a:latin typeface="Montserrat"/>
                <a:sym typeface="Montserrat"/>
              </a:rPr>
              <a:t> i  registre entra a:</a:t>
            </a:r>
          </a:p>
          <a:p>
            <a:pPr algn="ctr"/>
            <a:r>
              <a:rPr lang="es-ES" sz="2400" b="1" dirty="0">
                <a:solidFill>
                  <a:schemeClr val="accent2"/>
                </a:solidFill>
                <a:latin typeface="Montserrat"/>
                <a:sym typeface="Montserrat"/>
              </a:rPr>
              <a:t>XXXXXXXX</a:t>
            </a:r>
            <a:endParaRPr lang="es-ES" sz="2400" b="1" dirty="0">
              <a:solidFill>
                <a:schemeClr val="accent2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94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s 10 mejores cosas que hacer cerca de Maremagnum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09" r="1750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-1" y="54593"/>
            <a:ext cx="5497285" cy="6803408"/>
          </a:xfrm>
          <a:prstGeom prst="rect">
            <a:avLst/>
          </a:prstGeom>
          <a:solidFill>
            <a:srgbClr val="0A7A90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</a:rPr>
              <a:t>“</a:t>
            </a:r>
            <a:r>
              <a:rPr lang="es-ES" dirty="0" err="1">
                <a:solidFill>
                  <a:prstClr val="white"/>
                </a:solidFill>
              </a:rPr>
              <a:t>Subvencionat</a:t>
            </a:r>
            <a:r>
              <a:rPr lang="es-ES" dirty="0">
                <a:solidFill>
                  <a:prstClr val="white"/>
                </a:solidFill>
              </a:rPr>
              <a:t> </a:t>
            </a:r>
            <a:r>
              <a:rPr lang="es-ES" dirty="0" err="1">
                <a:solidFill>
                  <a:prstClr val="white"/>
                </a:solidFill>
              </a:rPr>
              <a:t>pel</a:t>
            </a:r>
            <a:r>
              <a:rPr lang="es-ES" dirty="0">
                <a:solidFill>
                  <a:prstClr val="white"/>
                </a:solidFill>
              </a:rPr>
              <a:t> </a:t>
            </a:r>
            <a:r>
              <a:rPr lang="es-ES" dirty="0" err="1">
                <a:solidFill>
                  <a:prstClr val="white"/>
                </a:solidFill>
              </a:rPr>
              <a:t>Departament</a:t>
            </a:r>
            <a:r>
              <a:rPr lang="es-ES" dirty="0">
                <a:solidFill>
                  <a:prstClr val="white"/>
                </a:solidFill>
              </a:rPr>
              <a:t> </a:t>
            </a:r>
            <a:r>
              <a:rPr lang="es-ES" dirty="0" err="1">
                <a:solidFill>
                  <a:prstClr val="white"/>
                </a:solidFill>
              </a:rPr>
              <a:t>d'Empresa</a:t>
            </a:r>
            <a:r>
              <a:rPr lang="es-ES" dirty="0">
                <a:solidFill>
                  <a:prstClr val="white"/>
                </a:solidFill>
              </a:rPr>
              <a:t> i </a:t>
            </a:r>
            <a:r>
              <a:rPr lang="es-ES" dirty="0" err="1">
                <a:solidFill>
                  <a:prstClr val="white"/>
                </a:solidFill>
              </a:rPr>
              <a:t>Treball</a:t>
            </a:r>
            <a:r>
              <a:rPr lang="es-ES" dirty="0">
                <a:solidFill>
                  <a:prstClr val="white"/>
                </a:solidFill>
              </a:rPr>
              <a:t> i </a:t>
            </a:r>
            <a:r>
              <a:rPr lang="es-ES" dirty="0" err="1">
                <a:solidFill>
                  <a:prstClr val="white"/>
                </a:solidFill>
              </a:rPr>
              <a:t>amb</a:t>
            </a:r>
            <a:r>
              <a:rPr lang="es-ES" dirty="0">
                <a:solidFill>
                  <a:prstClr val="white"/>
                </a:solidFill>
              </a:rPr>
              <a:t> el </a:t>
            </a:r>
            <a:r>
              <a:rPr lang="es-ES" dirty="0" err="1">
                <a:solidFill>
                  <a:prstClr val="white"/>
                </a:solidFill>
              </a:rPr>
              <a:t>cofinançament</a:t>
            </a:r>
            <a:r>
              <a:rPr lang="es-ES" dirty="0">
                <a:solidFill>
                  <a:prstClr val="white"/>
                </a:solidFill>
              </a:rPr>
              <a:t> del </a:t>
            </a:r>
            <a:r>
              <a:rPr lang="es-ES" dirty="0" err="1">
                <a:solidFill>
                  <a:prstClr val="white"/>
                </a:solidFill>
              </a:rPr>
              <a:t>Fons</a:t>
            </a:r>
            <a:r>
              <a:rPr lang="es-ES" dirty="0">
                <a:solidFill>
                  <a:prstClr val="white"/>
                </a:solidFill>
              </a:rPr>
              <a:t> Social </a:t>
            </a:r>
            <a:r>
              <a:rPr lang="es-ES" dirty="0" err="1">
                <a:solidFill>
                  <a:prstClr val="white"/>
                </a:solidFill>
              </a:rPr>
              <a:t>Europeu</a:t>
            </a:r>
            <a:r>
              <a:rPr lang="es-ES" dirty="0">
                <a:solidFill>
                  <a:prstClr val="white"/>
                </a:solidFill>
              </a:rPr>
              <a:t> Plus".</a:t>
            </a:r>
          </a:p>
        </p:txBody>
      </p:sp>
      <p:pic>
        <p:nvPicPr>
          <p:cNvPr id="10" name="image2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-41230"/>
            <a:ext cx="5497285" cy="2095198"/>
          </a:xfrm>
          <a:prstGeom prst="rect">
            <a:avLst/>
          </a:prstGeom>
        </p:spPr>
      </p:pic>
      <p:pic>
        <p:nvPicPr>
          <p:cNvPr id="11" name="image3.jpe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07632" y="4748309"/>
            <a:ext cx="2414587" cy="64782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E77DB7B-353B-2546-BFE6-1368755E6590}"/>
              </a:ext>
            </a:extLst>
          </p:cNvPr>
          <p:cNvSpPr txBox="1"/>
          <p:nvPr/>
        </p:nvSpPr>
        <p:spPr>
          <a:xfrm>
            <a:off x="2481943" y="2269093"/>
            <a:ext cx="107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C000"/>
                </a:solidFill>
              </a:rPr>
              <a:t>+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2" y="6209731"/>
            <a:ext cx="5410394" cy="59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80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sp>
        <p:nvSpPr>
          <p:cNvPr id="7" name="Google Shape;89;p9"/>
          <p:cNvSpPr txBox="1"/>
          <p:nvPr/>
        </p:nvSpPr>
        <p:spPr>
          <a:xfrm>
            <a:off x="435550" y="1939927"/>
            <a:ext cx="8456930" cy="3600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IVEAEMPA és la Federació que aglutina a associacions empresarials i petites i mitjanes empreses relacionades amb activitats de l’economia blava.</a:t>
            </a:r>
          </a:p>
          <a:p>
            <a:pPr lvl="0"/>
            <a:endParaRPr lang="ca-ES" sz="21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IVEAEMPA   desenvolupa activitats de recerca, formació i de cooperació internacional, i està present, en projectes d'àmbit nacional i internacional com poden ser : </a:t>
            </a:r>
            <a:r>
              <a:rPr lang="es-ES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MISTRAL (</a:t>
            </a:r>
            <a:r>
              <a:rPr lang="es-ES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Interreg</a:t>
            </a:r>
            <a:r>
              <a:rPr lang="es-ES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MED 2018), MARIMED (</a:t>
            </a:r>
            <a:r>
              <a:rPr lang="es-ES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Interreg</a:t>
            </a:r>
            <a:r>
              <a:rPr lang="es-ES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III B MEDOCC), </a:t>
            </a:r>
            <a:r>
              <a:rPr lang="es-ES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Corinthos</a:t>
            </a:r>
            <a:r>
              <a:rPr lang="es-ES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 (MED </a:t>
            </a:r>
            <a:r>
              <a:rPr lang="es-ES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Maritime</a:t>
            </a:r>
            <a:r>
              <a:rPr lang="es-ES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), </a:t>
            </a:r>
            <a:r>
              <a:rPr lang="es-ES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MedGuard</a:t>
            </a:r>
            <a:r>
              <a:rPr lang="es-ES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 (GUARDIANS of </a:t>
            </a:r>
            <a:r>
              <a:rPr lang="es-ES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the</a:t>
            </a:r>
            <a:r>
              <a:rPr lang="es-ES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SEA Mare/2014/24 </a:t>
            </a:r>
            <a:r>
              <a:rPr lang="es-ES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call</a:t>
            </a:r>
            <a:r>
              <a:rPr lang="es-ES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).</a:t>
            </a:r>
          </a:p>
          <a:p>
            <a:pPr lvl="0"/>
            <a:endParaRPr lang="es-ES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it-IT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IVEAEMPA gestiona l'Acceleradora del Mar de forma integral.</a:t>
            </a:r>
            <a:endParaRPr sz="21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Google Shape;89;p9"/>
          <p:cNvSpPr txBox="1"/>
          <p:nvPr/>
        </p:nvSpPr>
        <p:spPr>
          <a:xfrm>
            <a:off x="186930" y="1218878"/>
            <a:ext cx="6703584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IVEAEMPA</a:t>
            </a:r>
            <a:r>
              <a:rPr lang="ca-ES" sz="2400" dirty="0">
                <a:solidFill>
                  <a:srgbClr val="567EB9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</a:p>
          <a:p>
            <a:pPr lvl="0"/>
            <a:endParaRPr lang="ca-ES" sz="2400" dirty="0">
              <a:solidFill>
                <a:srgbClr val="567EB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567EB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8778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sp>
        <p:nvSpPr>
          <p:cNvPr id="7" name="Google Shape;89;p9"/>
          <p:cNvSpPr txBox="1"/>
          <p:nvPr/>
        </p:nvSpPr>
        <p:spPr>
          <a:xfrm>
            <a:off x="435550" y="2049111"/>
            <a:ext cx="8456930" cy="3739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1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IVEAEMPA: NEW TALENT +, </a:t>
            </a:r>
          </a:p>
          <a:p>
            <a:pPr lvl="0"/>
            <a:endParaRPr lang="ca-ES" sz="2100" b="1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Posem focus a </a:t>
            </a:r>
            <a:r>
              <a:rPr lang="ca-ES" sz="21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l'economia blava</a:t>
            </a:r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àmbit  Marítim i Marí, creació d’empreses amb base  innovació, tecnologia i impulsar la seva creació i creixement global. </a:t>
            </a:r>
          </a:p>
          <a:p>
            <a:pPr lvl="0"/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Han de contribuir al desenvolupament de les activitats portuàries en tot tipus de port, mercant, pesquer i nàutic. Prenent com referencia, el marc del Pla d'Impuls a l'Emprenedoria per a la Innovació al Sector Portuari «Ports 4.0 » i a Idees i Projectes comercials. </a:t>
            </a:r>
          </a:p>
          <a:p>
            <a:pPr lvl="0"/>
            <a:endParaRPr lang="ca-ES" sz="2100" dirty="0">
              <a:solidFill>
                <a:srgbClr val="567EB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567EB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Google Shape;89;p9"/>
          <p:cNvSpPr txBox="1"/>
          <p:nvPr/>
        </p:nvSpPr>
        <p:spPr>
          <a:xfrm>
            <a:off x="186930" y="1225319"/>
            <a:ext cx="6703584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TEMÀTICA TIPUS DE PROJECTE: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7834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sp>
        <p:nvSpPr>
          <p:cNvPr id="7" name="Google Shape;89;p9"/>
          <p:cNvSpPr txBox="1"/>
          <p:nvPr/>
        </p:nvSpPr>
        <p:spPr>
          <a:xfrm>
            <a:off x="435550" y="2211710"/>
            <a:ext cx="8456930" cy="3262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0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NEW TALENT +</a:t>
            </a:r>
          </a:p>
          <a:p>
            <a:pPr lvl="0"/>
            <a:endParaRPr lang="ca-ES" sz="2000" b="1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ca-ES" sz="20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a) Eficiència logística en l'àmbit infraestructural, operacional o de    prestació de serveis</a:t>
            </a:r>
          </a:p>
          <a:p>
            <a:pPr lvl="0"/>
            <a:r>
              <a:rPr lang="ca-ES" sz="20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b) Sostenibilitat ambiental i energia</a:t>
            </a:r>
          </a:p>
          <a:p>
            <a:pPr lvl="0"/>
            <a:r>
              <a:rPr lang="ca-ES" sz="20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c) Seguretat i protecció</a:t>
            </a:r>
          </a:p>
          <a:p>
            <a:pPr lvl="0"/>
            <a:r>
              <a:rPr lang="ca-ES" sz="20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d) Digitalització de processos i plataformes intel·ligents</a:t>
            </a:r>
          </a:p>
          <a:p>
            <a:pPr lvl="0"/>
            <a:endParaRPr lang="ca-ES" sz="20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ca-ES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Accés a tipus subvenció segons el nivell de maduresa tecnològica del producte o servei innovador (TRL 1-9) 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186930" y="1218878"/>
            <a:ext cx="5935678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TEMÀTICA TIPUS DE PROJECTE: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62127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Google Shape;89;p9"/>
          <p:cNvSpPr txBox="1"/>
          <p:nvPr/>
        </p:nvSpPr>
        <p:spPr>
          <a:xfrm>
            <a:off x="435550" y="2211710"/>
            <a:ext cx="8168898" cy="33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3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Has presentat ja una idea o projecte i necessites millorar-la,  incorporant talent i, o enfocar-ho internacionalment? </a:t>
            </a:r>
          </a:p>
          <a:p>
            <a:pPr lvl="0"/>
            <a:endParaRPr lang="ca-ES" sz="1800" b="1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/>
            <a:r>
              <a:rPr lang="ca-ES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Amb les entitats i plataformes participants, la finalitat  és garantir que els projectes presentats a les convocatòries de ports 4.0 i similars, tinguin el suport tècnic i la plataforma tecnològica que permeti el seu impuls. I amb possibilitat de continuïtat i implementació junt amb altres programes. SMP-COSME-2021-CLUSTER: IKAT TOURISM (101074716) i </a:t>
            </a:r>
            <a:r>
              <a:rPr lang="ca-ES" sz="20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MedBAN</a:t>
            </a:r>
            <a:r>
              <a:rPr lang="ca-ES" sz="20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(101074763)</a:t>
            </a:r>
          </a:p>
          <a:p>
            <a:pPr lvl="0"/>
            <a:endParaRPr sz="2100" dirty="0">
              <a:solidFill>
                <a:srgbClr val="567EB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" name="Google Shape;89;p9"/>
          <p:cNvSpPr txBox="1"/>
          <p:nvPr/>
        </p:nvSpPr>
        <p:spPr>
          <a:xfrm>
            <a:off x="186930" y="1218878"/>
            <a:ext cx="6104688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TEMÀTICA TIPUS DE PROJECTE: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2906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sp>
        <p:nvSpPr>
          <p:cNvPr id="7" name="Google Shape;89;p9"/>
          <p:cNvSpPr txBox="1"/>
          <p:nvPr/>
        </p:nvSpPr>
        <p:spPr>
          <a:xfrm>
            <a:off x="251520" y="2453313"/>
            <a:ext cx="8712968" cy="244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Entitats de reconeguda experiència en acceleració de </a:t>
            </a:r>
            <a:r>
              <a:rPr lang="ca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StartUp's</a:t>
            </a:r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com: Federació d'Empresaris del Mar IVEAEMPA, el Club </a:t>
            </a:r>
            <a:r>
              <a:rPr lang="ca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XXIè</a:t>
            </a:r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ca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Siègle</a:t>
            </a:r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, les Universitats UB i UPC, el Clúster Logístic, Fundació </a:t>
            </a:r>
            <a:r>
              <a:rPr lang="ca-ES" sz="2100" dirty="0" err="1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Eurocean</a:t>
            </a:r>
            <a:r>
              <a:rPr lang="ca-ES" sz="21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, WA4STEM, o plataformes que es visitaran com el Port de Barcelona o el Port nàutic de Torredembarra, n'han sumat el coneixement per organitzar i oferir el Primer programa de contingut pràctic d'emprenedoria Blava</a:t>
            </a:r>
            <a:endParaRPr sz="21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186929" y="1218878"/>
            <a:ext cx="6500473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TEMÀTICA TIPUS DE PROJECTE: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8846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94;p10"/>
          <p:cNvSpPr txBox="1"/>
          <p:nvPr/>
        </p:nvSpPr>
        <p:spPr>
          <a:xfrm>
            <a:off x="186929" y="1953318"/>
            <a:ext cx="8103133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Calendari: Setembre a Novembre 2023.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Horari: de dilluns a divendres de 9:30 a 13:30h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200" dirty="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Places limitades.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318730" y="2707370"/>
            <a:ext cx="47177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>
                <a:solidFill>
                  <a:srgbClr val="002060"/>
                </a:solidFill>
                <a:latin typeface="Montserrat" charset="0"/>
              </a:rPr>
              <a:t>Formació, i mentoria. </a:t>
            </a:r>
            <a:r>
              <a:rPr lang="ca-ES" dirty="0">
                <a:solidFill>
                  <a:srgbClr val="002060"/>
                </a:solidFill>
                <a:latin typeface="Montserrat" charset="0"/>
              </a:rPr>
              <a:t>Total 160 hores. Format híbrid  amb campus virtual streaming i presencial. Quatre línies de reptes identificats (100 hores). Àrea a: tecnologia, innovació i nous models de negoci: 60 hores. Àrea  b: programa gestió empresarial: 40 hores. Àrea c:</a:t>
            </a:r>
            <a:endParaRPr lang="es-ES" dirty="0">
              <a:solidFill>
                <a:srgbClr val="002060"/>
              </a:solidFill>
              <a:latin typeface="Montserrat" charset="0"/>
            </a:endParaRPr>
          </a:p>
          <a:p>
            <a:r>
              <a:rPr lang="ca-ES" dirty="0">
                <a:solidFill>
                  <a:srgbClr val="002060"/>
                </a:solidFill>
                <a:latin typeface="Montserrat" charset="0"/>
              </a:rPr>
              <a:t>Mentories: 60 hores mínimes de per tal de consolidar els projectes i les propostes de negoci disruptives seleccionades.</a:t>
            </a:r>
          </a:p>
        </p:txBody>
      </p:sp>
      <p:sp>
        <p:nvSpPr>
          <p:cNvPr id="17" name="Google Shape;89;p9"/>
          <p:cNvSpPr txBox="1"/>
          <p:nvPr/>
        </p:nvSpPr>
        <p:spPr>
          <a:xfrm>
            <a:off x="186929" y="1218878"/>
            <a:ext cx="6490683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20F7A73-6453-F85A-B74E-D5AACAA0B3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1965" y="2803307"/>
            <a:ext cx="4752433" cy="359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1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2668780"/>
            <a:ext cx="8766175" cy="18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Google Shape;94;p10"/>
          <p:cNvSpPr txBox="1"/>
          <p:nvPr/>
        </p:nvSpPr>
        <p:spPr>
          <a:xfrm>
            <a:off x="188913" y="1923678"/>
            <a:ext cx="3855418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PALANQUES I PLATAFORMES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9" y="5742209"/>
            <a:ext cx="13350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-218364" y="1266965"/>
            <a:ext cx="551125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71569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7548" y="6360019"/>
            <a:ext cx="9340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per a promoure l’emprenedoria territorial especialitzada. </a:t>
            </a:r>
          </a:p>
          <a:p>
            <a:pPr marL="57785" marR="693420" algn="ctr">
              <a:spcAft>
                <a:spcPts val="0"/>
              </a:spcAft>
            </a:pP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Programa primer de </a:t>
            </a:r>
            <a:r>
              <a:rPr lang="ca-ES" sz="1500" dirty="0" err="1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pre</a:t>
            </a:r>
            <a:r>
              <a:rPr lang="ca-ES" sz="1500" dirty="0">
                <a:solidFill>
                  <a:schemeClr val="bg1"/>
                </a:solidFill>
                <a:latin typeface="Futura Lt BT" panose="020B0402020204020303" pitchFamily="34" charset="0"/>
                <a:ea typeface="Futura" panose="02020800000000000000" pitchFamily="18" charset="0"/>
                <a:cs typeface="Futura" panose="02020800000000000000" pitchFamily="18" charset="0"/>
              </a:rPr>
              <a:t>-acceleració</a:t>
            </a:r>
            <a:endParaRPr lang="es-ES" sz="1500" dirty="0">
              <a:solidFill>
                <a:schemeClr val="bg1"/>
              </a:solidFill>
              <a:effectLst/>
              <a:latin typeface="Futura Lt BT" panose="020B0402020204020303" pitchFamily="34" charset="0"/>
              <a:ea typeface="Futura" panose="02020800000000000000" pitchFamily="18" charset="0"/>
              <a:cs typeface="Futura" panose="02020800000000000000" pitchFamily="18" charset="0"/>
            </a:endParaRPr>
          </a:p>
        </p:txBody>
      </p:sp>
      <p:sp>
        <p:nvSpPr>
          <p:cNvPr id="11" name="Onda 10"/>
          <p:cNvSpPr/>
          <p:nvPr/>
        </p:nvSpPr>
        <p:spPr>
          <a:xfrm>
            <a:off x="-115391" y="-488374"/>
            <a:ext cx="9453489" cy="2037012"/>
          </a:xfrm>
          <a:prstGeom prst="wave">
            <a:avLst>
              <a:gd name="adj1" fmla="val 11119"/>
              <a:gd name="adj2" fmla="val -149"/>
            </a:avLst>
          </a:prstGeom>
          <a:solidFill>
            <a:srgbClr val="0A7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1910" y="168523"/>
            <a:ext cx="1066970" cy="723218"/>
          </a:xfrm>
          <a:prstGeom prst="rect">
            <a:avLst/>
          </a:prstGeom>
        </p:spPr>
      </p:pic>
      <p:pic>
        <p:nvPicPr>
          <p:cNvPr id="14" name="image3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6311" y="285022"/>
            <a:ext cx="1888406" cy="490220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027" y="5879391"/>
            <a:ext cx="2697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182" y="5814225"/>
            <a:ext cx="1271171" cy="43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Google Shape;89;p9"/>
          <p:cNvSpPr txBox="1"/>
          <p:nvPr/>
        </p:nvSpPr>
        <p:spPr>
          <a:xfrm>
            <a:off x="0" y="1379993"/>
            <a:ext cx="5511259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ca-ES" sz="2400" b="1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PROGRAMA QUE S’OFEREIX:</a:t>
            </a:r>
            <a:r>
              <a:rPr lang="ca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</a:p>
          <a:p>
            <a:pPr lvl="0" algn="ctr"/>
            <a:endParaRPr lang="ca-ES"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2400" dirty="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75699" y="1990250"/>
            <a:ext cx="8422654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100" b="1" dirty="0">
              <a:solidFill>
                <a:schemeClr val="accent2"/>
              </a:solidFill>
              <a:latin typeface="Montserrat"/>
            </a:endParaRPr>
          </a:p>
          <a:p>
            <a:r>
              <a:rPr lang="es-ES" sz="2100" b="1" dirty="0">
                <a:solidFill>
                  <a:schemeClr val="accent2"/>
                </a:solidFill>
                <a:latin typeface="Montserrat"/>
              </a:rPr>
              <a:t>ÀREA A: TECNOLOGIA, INNOVACIÓ I NOUS MODELS DE NEGOCI</a:t>
            </a:r>
          </a:p>
          <a:p>
            <a:r>
              <a:rPr lang="es-ES" sz="2100" b="1" dirty="0">
                <a:solidFill>
                  <a:schemeClr val="accent2"/>
                </a:solidFill>
                <a:latin typeface="Montserrat"/>
              </a:rPr>
              <a:t>BLOC 1: </a:t>
            </a:r>
            <a:r>
              <a:rPr lang="es-ES" sz="2100" dirty="0">
                <a:solidFill>
                  <a:schemeClr val="accent2"/>
                </a:solidFill>
                <a:latin typeface="Montserrat"/>
              </a:rPr>
              <a:t>OPORTUNITATS I NECESSITATS</a:t>
            </a:r>
          </a:p>
          <a:p>
            <a:r>
              <a:rPr lang="es-ES" sz="2100" dirty="0">
                <a:solidFill>
                  <a:schemeClr val="accent2"/>
                </a:solidFill>
                <a:latin typeface="Montserrat"/>
              </a:rPr>
              <a:t>TEMA 0: </a:t>
            </a:r>
            <a:r>
              <a:rPr lang="ca-ES" dirty="0">
                <a:solidFill>
                  <a:schemeClr val="accent2"/>
                </a:solidFill>
                <a:latin typeface="Montserrat"/>
              </a:rPr>
              <a:t>Introducció als Reptes i Oportunitats en sector economia blava Marítima-Marina. Mòdul Prioritats</a:t>
            </a:r>
          </a:p>
          <a:p>
            <a:r>
              <a:rPr lang="es-ES" sz="2100" dirty="0">
                <a:solidFill>
                  <a:schemeClr val="accent2"/>
                </a:solidFill>
                <a:latin typeface="Montserrat"/>
              </a:rPr>
              <a:t>TEMA 1: PLATAFORMES I TECNOLOGIES. DADES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              Expert Xavier Marfull</a:t>
            </a: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1.1 Megadades ('Big data') i supercomputació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1.2 Realitats Virtual i Augmentada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1.3 Intel·ligència artificial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1.4 IOT (Internet de les coses)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r>
              <a:rPr lang="ca-ES" sz="2100" dirty="0">
                <a:solidFill>
                  <a:schemeClr val="accent2"/>
                </a:solidFill>
                <a:latin typeface="Montserrat"/>
              </a:rPr>
              <a:t>1.5 Cloud computing</a:t>
            </a:r>
            <a:endParaRPr lang="es-ES" sz="2100" dirty="0">
              <a:solidFill>
                <a:schemeClr val="accent2"/>
              </a:solidFill>
              <a:latin typeface="Montserrat"/>
            </a:endParaRPr>
          </a:p>
          <a:p>
            <a:endParaRPr lang="es-ES" sz="2100" dirty="0">
              <a:solidFill>
                <a:schemeClr val="accent2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016363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Personalizado 16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F88D3"/>
      </a:accent1>
      <a:accent2>
        <a:srgbClr val="0A7A9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3081</TotalTime>
  <Words>1370</Words>
  <Application>Microsoft Office PowerPoint</Application>
  <PresentationFormat>Presentación en pantalla (4:3)</PresentationFormat>
  <Paragraphs>176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Futura BdCn BT</vt:lpstr>
      <vt:lpstr>Futura Lt BT</vt:lpstr>
      <vt:lpstr>Montserrat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Professor Online EUTDH</cp:lastModifiedBy>
  <cp:revision>152</cp:revision>
  <dcterms:created xsi:type="dcterms:W3CDTF">2020-11-11T21:29:52Z</dcterms:created>
  <dcterms:modified xsi:type="dcterms:W3CDTF">2023-06-21T11:44:02Z</dcterms:modified>
</cp:coreProperties>
</file>