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323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0FA"/>
    <a:srgbClr val="0A7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70" d="100"/>
          <a:sy n="70" d="100"/>
        </p:scale>
        <p:origin x="-141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7E81-99EE-4302-9AD8-B5E67F981B75}" type="datetimeFigureOut">
              <a:rPr lang="es-ES" smtClean="0"/>
              <a:t>22/09/2022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EC1-83CA-4B67-BA5B-1E06AB635264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42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7E81-99EE-4302-9AD8-B5E67F981B75}" type="datetimeFigureOut">
              <a:rPr lang="es-ES" smtClean="0"/>
              <a:t>22/09/2022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EC1-83CA-4B67-BA5B-1E06AB6352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5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7E81-99EE-4302-9AD8-B5E67F981B75}" type="datetimeFigureOut">
              <a:rPr lang="es-ES" smtClean="0"/>
              <a:t>22/09/2022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EC1-83CA-4B67-BA5B-1E06AB6352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17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7E81-99EE-4302-9AD8-B5E67F981B75}" type="datetimeFigureOut">
              <a:rPr lang="es-ES" smtClean="0"/>
              <a:t>22/09/2022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EC1-83CA-4B67-BA5B-1E06AB6352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20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7E81-99EE-4302-9AD8-B5E67F981B75}" type="datetimeFigureOut">
              <a:rPr lang="es-ES" smtClean="0"/>
              <a:t>22/09/2022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EC1-83CA-4B67-BA5B-1E06AB635264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7E81-99EE-4302-9AD8-B5E67F981B75}" type="datetimeFigureOut">
              <a:rPr lang="es-ES" smtClean="0"/>
              <a:t>22/09/2022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EC1-83CA-4B67-BA5B-1E06AB6352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16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7E81-99EE-4302-9AD8-B5E67F981B75}" type="datetimeFigureOut">
              <a:rPr lang="es-ES" smtClean="0"/>
              <a:t>22/09/2022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EC1-83CA-4B67-BA5B-1E06AB6352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84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7E81-99EE-4302-9AD8-B5E67F981B75}" type="datetimeFigureOut">
              <a:rPr lang="es-ES" smtClean="0"/>
              <a:t>22/09/2022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EC1-83CA-4B67-BA5B-1E06AB6352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74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7E81-99EE-4302-9AD8-B5E67F981B75}" type="datetimeFigureOut">
              <a:rPr lang="es-ES" smtClean="0"/>
              <a:t>22/09/2022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EC1-83CA-4B67-BA5B-1E06AB6352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87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5C47E81-99EE-4302-9AD8-B5E67F981B75}" type="datetimeFigureOut">
              <a:rPr lang="es-ES" smtClean="0"/>
              <a:t>22/09/2022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A4CEC1-83CA-4B67-BA5B-1E06AB6352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36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7E81-99EE-4302-9AD8-B5E67F981B75}" type="datetimeFigureOut">
              <a:rPr lang="es-ES" smtClean="0"/>
              <a:t>22/09/2022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CEC1-83CA-4B67-BA5B-1E06AB6352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79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C47E81-99EE-4302-9AD8-B5E67F981B75}" type="datetimeFigureOut">
              <a:rPr lang="es-ES" smtClean="0"/>
              <a:t>22/09/2022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A4CEC1-83CA-4B67-BA5B-1E06AB635264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23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arla.soteras@iveaempa.org" TargetMode="External"/><Relationship Id="rId5" Type="http://schemas.openxmlformats.org/officeDocument/2006/relationships/hyperlink" Target="mailto:agustiturull@iveaempa.org" TargetMode="External"/><Relationship Id="rId4" Type="http://schemas.openxmlformats.org/officeDocument/2006/relationships/hyperlink" Target="mailto:iolandapiedra@iveaempa.org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Los 10 mejores cosas que hacer cerca de Maremagnum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9" r="175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0"/>
            <a:ext cx="5140104" cy="6858000"/>
          </a:xfrm>
          <a:prstGeom prst="rect">
            <a:avLst/>
          </a:prstGeom>
          <a:solidFill>
            <a:srgbClr val="0A7A9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47472" y="418366"/>
            <a:ext cx="4224528" cy="219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200"/>
              </a:lnSpc>
            </a:pPr>
            <a:r>
              <a:rPr lang="es-ES" sz="8000" dirty="0">
                <a:solidFill>
                  <a:schemeClr val="bg1"/>
                </a:solidFill>
                <a:latin typeface="Futura BdCn BT" panose="020B0706020204020204" pitchFamily="34" charset="0"/>
                <a:ea typeface="Futura" panose="02020800000000000000" pitchFamily="18" charset="0"/>
                <a:cs typeface="Futura" panose="02020800000000000000" pitchFamily="18" charset="0"/>
              </a:rPr>
              <a:t>NEW</a:t>
            </a:r>
          </a:p>
          <a:p>
            <a:pPr>
              <a:lnSpc>
                <a:spcPts val="8200"/>
              </a:lnSpc>
            </a:pPr>
            <a:r>
              <a:rPr lang="es-ES" sz="8000" dirty="0">
                <a:solidFill>
                  <a:schemeClr val="bg1"/>
                </a:solidFill>
                <a:latin typeface="Futura BdCn BT" panose="020B0706020204020204" pitchFamily="34" charset="0"/>
                <a:ea typeface="Futura" panose="02020800000000000000" pitchFamily="18" charset="0"/>
                <a:cs typeface="Futura" panose="02020800000000000000" pitchFamily="18" charset="0"/>
              </a:rPr>
              <a:t>TALENT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36301" y="2565868"/>
            <a:ext cx="4224528" cy="123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200"/>
              </a:lnSpc>
            </a:pPr>
            <a:r>
              <a:rPr lang="es-ES" sz="11500" dirty="0">
                <a:solidFill>
                  <a:srgbClr val="FFC000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+</a:t>
            </a:r>
          </a:p>
        </p:txBody>
      </p:sp>
      <p:pic>
        <p:nvPicPr>
          <p:cNvPr id="11" name="image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363" y="6061117"/>
            <a:ext cx="1888406" cy="49022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87" y="6061117"/>
            <a:ext cx="1587029" cy="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41" y="6064797"/>
            <a:ext cx="2310383" cy="63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54" y="6027462"/>
            <a:ext cx="1335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2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548" y="6360019"/>
            <a:ext cx="9340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per a promoure l’emprenedoria territorial especialitzada. </a:t>
            </a:r>
          </a:p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primer de </a:t>
            </a:r>
            <a:r>
              <a:rPr lang="ca-ES" sz="1500" dirty="0" err="1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pre</a:t>
            </a: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-acceleració</a:t>
            </a:r>
            <a:endParaRPr lang="es-ES" sz="1500" dirty="0">
              <a:solidFill>
                <a:schemeClr val="bg1"/>
              </a:solidFill>
              <a:effectLst/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11" name="Onda 10"/>
          <p:cNvSpPr/>
          <p:nvPr/>
        </p:nvSpPr>
        <p:spPr>
          <a:xfrm>
            <a:off x="-115391" y="-488374"/>
            <a:ext cx="9453489" cy="2037012"/>
          </a:xfrm>
          <a:prstGeom prst="wave">
            <a:avLst>
              <a:gd name="adj1" fmla="val 11119"/>
              <a:gd name="adj2" fmla="val -149"/>
            </a:avLst>
          </a:prstGeom>
          <a:solidFill>
            <a:srgbClr val="0A7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1910" y="168523"/>
            <a:ext cx="1066970" cy="723218"/>
          </a:xfrm>
          <a:prstGeom prst="rect">
            <a:avLst/>
          </a:prstGeom>
        </p:spPr>
      </p:pic>
      <p:pic>
        <p:nvPicPr>
          <p:cNvPr id="14" name="image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6311" y="285022"/>
            <a:ext cx="1888406" cy="49022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673812" y="3244334"/>
            <a:ext cx="5581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GRÀCIES PER LA VOSTRA ATENCIÓ</a:t>
            </a:r>
            <a:endParaRPr lang="es-ES" sz="2400" b="1" dirty="0">
              <a:solidFill>
                <a:schemeClr val="accent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9" y="5742209"/>
            <a:ext cx="1335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27" y="5879391"/>
            <a:ext cx="26971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82" y="5814225"/>
            <a:ext cx="1271171" cy="4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s 10 mejores cosas que hacer cerca de Maremagnum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9" r="175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0"/>
            <a:ext cx="5497286" cy="7149162"/>
          </a:xfrm>
          <a:prstGeom prst="rect">
            <a:avLst/>
          </a:prstGeom>
          <a:solidFill>
            <a:srgbClr val="0A7A9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" name="image2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95250"/>
            <a:ext cx="5497285" cy="2095198"/>
          </a:xfrm>
          <a:prstGeom prst="rect">
            <a:avLst/>
          </a:prstGeom>
        </p:spPr>
      </p:pic>
      <p:pic>
        <p:nvPicPr>
          <p:cNvPr id="11" name="image3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4460" y="3407745"/>
            <a:ext cx="2765905" cy="81465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8C972248-0308-AE42-80B8-1589D478B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632" y="5537042"/>
            <a:ext cx="2552733" cy="10297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9E77DB7B-353B-2546-BFE6-1368755E6590}"/>
              </a:ext>
            </a:extLst>
          </p:cNvPr>
          <p:cNvSpPr txBox="1"/>
          <p:nvPr/>
        </p:nvSpPr>
        <p:spPr>
          <a:xfrm>
            <a:off x="2481943" y="2269093"/>
            <a:ext cx="1075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+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32" y="4581525"/>
            <a:ext cx="24145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8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548" y="6360019"/>
            <a:ext cx="9340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per a promoure l’emprenedoria territorial especialitzada. </a:t>
            </a:r>
          </a:p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primer de </a:t>
            </a:r>
            <a:r>
              <a:rPr lang="ca-ES" sz="1500" dirty="0" err="1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pre</a:t>
            </a: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-acceleració</a:t>
            </a:r>
            <a:endParaRPr lang="es-ES" sz="1500" dirty="0">
              <a:solidFill>
                <a:schemeClr val="bg1"/>
              </a:solidFill>
              <a:effectLst/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11" name="Onda 10"/>
          <p:cNvSpPr/>
          <p:nvPr/>
        </p:nvSpPr>
        <p:spPr>
          <a:xfrm>
            <a:off x="-115391" y="-488374"/>
            <a:ext cx="9453489" cy="2037012"/>
          </a:xfrm>
          <a:prstGeom prst="wave">
            <a:avLst>
              <a:gd name="adj1" fmla="val 11119"/>
              <a:gd name="adj2" fmla="val -149"/>
            </a:avLst>
          </a:prstGeom>
          <a:solidFill>
            <a:srgbClr val="0A7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1910" y="168523"/>
            <a:ext cx="1066970" cy="723218"/>
          </a:xfrm>
          <a:prstGeom prst="rect">
            <a:avLst/>
          </a:prstGeom>
        </p:spPr>
      </p:pic>
      <p:pic>
        <p:nvPicPr>
          <p:cNvPr id="14" name="image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6311" y="285022"/>
            <a:ext cx="1888406" cy="490220"/>
          </a:xfrm>
          <a:prstGeom prst="rect">
            <a:avLst/>
          </a:prstGeom>
        </p:spPr>
      </p:pic>
      <p:sp>
        <p:nvSpPr>
          <p:cNvPr id="7" name="Google Shape;89;p9"/>
          <p:cNvSpPr txBox="1"/>
          <p:nvPr/>
        </p:nvSpPr>
        <p:spPr>
          <a:xfrm>
            <a:off x="435550" y="2322071"/>
            <a:ext cx="845693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IVEAEMPA: NEW TALENT +, </a:t>
            </a:r>
            <a:r>
              <a:rPr lang="ca-ES" sz="18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Posem focus a </a:t>
            </a:r>
            <a:r>
              <a:rPr lang="ca-ES" sz="1800" b="1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l'economia blava</a:t>
            </a:r>
            <a:r>
              <a:rPr lang="ca-ES" sz="18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a-ES" sz="18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àmbit  Marítim </a:t>
            </a:r>
            <a:r>
              <a:rPr lang="ca-ES" sz="18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ca-ES" sz="18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Marí, creació </a:t>
            </a:r>
            <a:r>
              <a:rPr lang="ca-ES" sz="18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d’empreses amb base  innovació, tecnologia i impulsar la seva creació i creixement global. </a:t>
            </a:r>
            <a:endParaRPr lang="ca-ES" sz="1800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a-ES" sz="18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Han de contribuir al desenvolupament de les activitats portuàries en tot tipus de port, mercant, pesquer i nàutic. Prenent </a:t>
            </a:r>
            <a:r>
              <a:rPr lang="ca-ES" sz="18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com referencia, </a:t>
            </a:r>
            <a:r>
              <a:rPr lang="ca-ES" sz="18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ca-ES" sz="18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marc del Pla d'Impuls a l'Emprenedoria per a la Innovació al Sector Portuari «Ports 4.0 » </a:t>
            </a:r>
            <a:r>
              <a:rPr lang="ca-ES" sz="18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i </a:t>
            </a:r>
            <a:r>
              <a:rPr lang="ca-ES" sz="18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a Idees i Projectes </a:t>
            </a:r>
            <a:r>
              <a:rPr lang="ca-ES" sz="18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comercials. </a:t>
            </a:r>
            <a:endParaRPr lang="ca-ES" sz="18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ca-ES" sz="2100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9" y="5742209"/>
            <a:ext cx="1335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27" y="5879391"/>
            <a:ext cx="26971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82" y="5814225"/>
            <a:ext cx="1271171" cy="4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Google Shape;89;p9"/>
          <p:cNvSpPr txBox="1"/>
          <p:nvPr/>
        </p:nvSpPr>
        <p:spPr>
          <a:xfrm>
            <a:off x="186930" y="1218878"/>
            <a:ext cx="6703584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a-ES" sz="24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TEMÀTICA TIPUS DE PROJECTE</a:t>
            </a:r>
            <a:r>
              <a:rPr lang="ca-ES" sz="24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ca-ES" sz="24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ca-ES"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ca-ES" sz="2400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77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548" y="6360019"/>
            <a:ext cx="9340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per a promoure l’emprenedoria territorial especialitzada. </a:t>
            </a:r>
          </a:p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primer de </a:t>
            </a:r>
            <a:r>
              <a:rPr lang="ca-ES" sz="1500" dirty="0" err="1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pre</a:t>
            </a: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-acceleració</a:t>
            </a:r>
            <a:endParaRPr lang="es-ES" sz="1500" dirty="0">
              <a:solidFill>
                <a:schemeClr val="bg1"/>
              </a:solidFill>
              <a:effectLst/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11" name="Onda 10"/>
          <p:cNvSpPr/>
          <p:nvPr/>
        </p:nvSpPr>
        <p:spPr>
          <a:xfrm>
            <a:off x="-115391" y="-488374"/>
            <a:ext cx="9453489" cy="2037012"/>
          </a:xfrm>
          <a:prstGeom prst="wave">
            <a:avLst>
              <a:gd name="adj1" fmla="val 11119"/>
              <a:gd name="adj2" fmla="val -149"/>
            </a:avLst>
          </a:prstGeom>
          <a:solidFill>
            <a:srgbClr val="0A7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1910" y="168523"/>
            <a:ext cx="1066970" cy="723218"/>
          </a:xfrm>
          <a:prstGeom prst="rect">
            <a:avLst/>
          </a:prstGeom>
        </p:spPr>
      </p:pic>
      <p:pic>
        <p:nvPicPr>
          <p:cNvPr id="14" name="image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6311" y="285022"/>
            <a:ext cx="1888406" cy="490220"/>
          </a:xfrm>
          <a:prstGeom prst="rect">
            <a:avLst/>
          </a:prstGeom>
        </p:spPr>
      </p:pic>
      <p:sp>
        <p:nvSpPr>
          <p:cNvPr id="7" name="Google Shape;89;p9"/>
          <p:cNvSpPr txBox="1"/>
          <p:nvPr/>
        </p:nvSpPr>
        <p:spPr>
          <a:xfrm>
            <a:off x="435550" y="2211710"/>
            <a:ext cx="8456930" cy="26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NEW TALENT </a:t>
            </a:r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</a:p>
          <a:p>
            <a:pPr lvl="0"/>
            <a:endParaRPr lang="ca-ES" sz="1800" b="1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) Eficiència </a:t>
            </a:r>
            <a:r>
              <a:rPr lang="ca-ES" sz="1800" b="1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logística en l'àmbit infraestructural, operacional o de  </a:t>
            </a:r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 prestació </a:t>
            </a:r>
            <a:r>
              <a:rPr lang="ca-ES" sz="1800" b="1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serveis</a:t>
            </a:r>
          </a:p>
          <a:p>
            <a:pPr lvl="0"/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ca-ES" sz="1800" b="1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) Sostenibilitat ambiental i </a:t>
            </a:r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energia</a:t>
            </a:r>
          </a:p>
          <a:p>
            <a:pPr lvl="0"/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ca-ES" sz="1800" b="1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) Seguretat i </a:t>
            </a:r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protecció</a:t>
            </a:r>
          </a:p>
          <a:p>
            <a:pPr lvl="0"/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ca-ES" sz="1800" b="1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) Digitalització de processos i plataformes intel·ligents</a:t>
            </a:r>
            <a:endParaRPr lang="ca-ES" sz="2100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s-ES" sz="1600" dirty="0" err="1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Accés</a:t>
            </a:r>
            <a:r>
              <a:rPr lang="es-ES" sz="16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s-ES" sz="1600" dirty="0" err="1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tipus</a:t>
            </a:r>
            <a:r>
              <a:rPr lang="es-ES" sz="16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600" dirty="0" err="1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subvenció</a:t>
            </a:r>
            <a:r>
              <a:rPr lang="es-ES" sz="16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600" dirty="0" err="1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segons</a:t>
            </a:r>
            <a:r>
              <a:rPr lang="es-ES" sz="16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el </a:t>
            </a:r>
            <a:r>
              <a:rPr lang="es-ES" sz="1600" dirty="0" err="1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nivell</a:t>
            </a:r>
            <a:r>
              <a:rPr lang="es-ES" sz="16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6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es-ES" sz="1600" dirty="0" err="1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maduresa</a:t>
            </a:r>
            <a:r>
              <a:rPr lang="es-ES" sz="16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600" dirty="0" err="1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tecnològica</a:t>
            </a:r>
            <a:r>
              <a:rPr lang="es-ES" sz="16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16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del </a:t>
            </a:r>
            <a:r>
              <a:rPr lang="es-ES" sz="1600" dirty="0" err="1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producte</a:t>
            </a:r>
            <a:r>
              <a:rPr lang="es-ES" sz="16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s-ES" sz="1600" dirty="0" err="1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servei</a:t>
            </a:r>
            <a:r>
              <a:rPr lang="es-ES" sz="16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innovador (TRL 1-9) </a:t>
            </a:r>
            <a:endParaRPr sz="16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9" y="5742209"/>
            <a:ext cx="1335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27" y="5879391"/>
            <a:ext cx="26971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82" y="5814225"/>
            <a:ext cx="1271171" cy="4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89;p9"/>
          <p:cNvSpPr txBox="1"/>
          <p:nvPr/>
        </p:nvSpPr>
        <p:spPr>
          <a:xfrm>
            <a:off x="186930" y="1218878"/>
            <a:ext cx="593567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a-ES" sz="24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TEMÀTICA TIPUS DE PROJECTE</a:t>
            </a:r>
            <a:r>
              <a:rPr lang="ca-ES" sz="24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ca-ES" sz="24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ca-ES"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ca-ES" sz="2400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212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548" y="6360019"/>
            <a:ext cx="9340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per a promoure l’emprenedoria territorial especialitzada. </a:t>
            </a:r>
          </a:p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primer de </a:t>
            </a:r>
            <a:r>
              <a:rPr lang="ca-ES" sz="1500" dirty="0" err="1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pre</a:t>
            </a: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-acceleració</a:t>
            </a:r>
            <a:endParaRPr lang="es-ES" sz="1500" dirty="0">
              <a:solidFill>
                <a:schemeClr val="bg1"/>
              </a:solidFill>
              <a:effectLst/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11" name="Onda 10"/>
          <p:cNvSpPr/>
          <p:nvPr/>
        </p:nvSpPr>
        <p:spPr>
          <a:xfrm>
            <a:off x="-115391" y="-488374"/>
            <a:ext cx="9453489" cy="2037012"/>
          </a:xfrm>
          <a:prstGeom prst="wave">
            <a:avLst>
              <a:gd name="adj1" fmla="val 11119"/>
              <a:gd name="adj2" fmla="val -149"/>
            </a:avLst>
          </a:prstGeom>
          <a:solidFill>
            <a:srgbClr val="0A7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1910" y="168523"/>
            <a:ext cx="1066970" cy="723218"/>
          </a:xfrm>
          <a:prstGeom prst="rect">
            <a:avLst/>
          </a:prstGeom>
        </p:spPr>
      </p:pic>
      <p:pic>
        <p:nvPicPr>
          <p:cNvPr id="14" name="image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6311" y="285022"/>
            <a:ext cx="1888406" cy="49022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9" y="5742209"/>
            <a:ext cx="1335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27" y="5879391"/>
            <a:ext cx="26971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82" y="5814225"/>
            <a:ext cx="1271171" cy="4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89;p9"/>
          <p:cNvSpPr txBox="1"/>
          <p:nvPr/>
        </p:nvSpPr>
        <p:spPr>
          <a:xfrm>
            <a:off x="435550" y="2211710"/>
            <a:ext cx="8168898" cy="256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Has </a:t>
            </a:r>
            <a:r>
              <a:rPr lang="ca-ES" sz="1800" b="1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presentat ja una idea o projecte i </a:t>
            </a:r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necessites </a:t>
            </a:r>
            <a:r>
              <a:rPr lang="ca-ES" sz="1800" b="1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millorar-la,  incorporant talent i, o enfocar-ho internacionalment? </a:t>
            </a:r>
            <a:endParaRPr lang="ca-ES" sz="1800" b="1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ca-ES" sz="1800" b="1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ca-ES" sz="16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Amb les entitats i plataformes participants, la finalitat  és garantir que els projectes presentats a les convocatòries de ports 4.0 i similars, tinguin el suport tècnic i la plataforma tecnològica que permeti el seu impuls. I amb possibilitat de continuïtat i implementació junt amb altres </a:t>
            </a:r>
            <a:r>
              <a:rPr lang="ca-ES" sz="16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programes. SMP-COSME-2021-CLUSTER: IKAT TOURISM (101074716) i </a:t>
            </a:r>
            <a:r>
              <a:rPr lang="ca-ES" sz="1600" dirty="0" err="1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MedBAN</a:t>
            </a:r>
            <a:r>
              <a:rPr lang="ca-ES" sz="16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(101074763)</a:t>
            </a:r>
            <a:endParaRPr lang="ca-ES" sz="1600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sz="21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89;p9"/>
          <p:cNvSpPr txBox="1"/>
          <p:nvPr/>
        </p:nvSpPr>
        <p:spPr>
          <a:xfrm>
            <a:off x="186930" y="1218878"/>
            <a:ext cx="6104688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a-ES" sz="24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TEMÀTICA TIPUS DE PROJECTE</a:t>
            </a:r>
            <a:r>
              <a:rPr lang="ca-ES" sz="24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ca-ES" sz="24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ca-ES"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ca-ES" sz="2400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290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548" y="6360019"/>
            <a:ext cx="9340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per a promoure l’emprenedoria territorial especialitzada. </a:t>
            </a:r>
          </a:p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primer de </a:t>
            </a:r>
            <a:r>
              <a:rPr lang="ca-ES" sz="1500" dirty="0" err="1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pre</a:t>
            </a: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-acceleració</a:t>
            </a:r>
            <a:endParaRPr lang="es-ES" sz="1500" dirty="0">
              <a:solidFill>
                <a:schemeClr val="bg1"/>
              </a:solidFill>
              <a:effectLst/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11" name="Onda 10"/>
          <p:cNvSpPr/>
          <p:nvPr/>
        </p:nvSpPr>
        <p:spPr>
          <a:xfrm>
            <a:off x="-115391" y="-488374"/>
            <a:ext cx="9453489" cy="2037012"/>
          </a:xfrm>
          <a:prstGeom prst="wave">
            <a:avLst>
              <a:gd name="adj1" fmla="val 11119"/>
              <a:gd name="adj2" fmla="val -149"/>
            </a:avLst>
          </a:prstGeom>
          <a:solidFill>
            <a:srgbClr val="0A7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1910" y="168523"/>
            <a:ext cx="1066970" cy="723218"/>
          </a:xfrm>
          <a:prstGeom prst="rect">
            <a:avLst/>
          </a:prstGeom>
        </p:spPr>
      </p:pic>
      <p:pic>
        <p:nvPicPr>
          <p:cNvPr id="14" name="image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6311" y="285022"/>
            <a:ext cx="1888406" cy="490220"/>
          </a:xfrm>
          <a:prstGeom prst="rect">
            <a:avLst/>
          </a:prstGeom>
        </p:spPr>
      </p:pic>
      <p:sp>
        <p:nvSpPr>
          <p:cNvPr id="7" name="Google Shape;89;p9"/>
          <p:cNvSpPr txBox="1"/>
          <p:nvPr/>
        </p:nvSpPr>
        <p:spPr>
          <a:xfrm>
            <a:off x="251520" y="2453313"/>
            <a:ext cx="8712968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a-ES" sz="18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ca-ES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nt</a:t>
            </a:r>
            <a:r>
              <a:rPr lang="ca-ES" sz="18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itats </a:t>
            </a:r>
            <a:r>
              <a:rPr lang="ca-ES" sz="18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de reconeguda experiència en acceleració de </a:t>
            </a:r>
            <a:r>
              <a:rPr lang="ca-ES" sz="1800" dirty="0" err="1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StartUp's</a:t>
            </a:r>
            <a:r>
              <a:rPr lang="ca-ES" sz="18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com: Federació d'Empresaris del Mar IVEAEMPA, el Club </a:t>
            </a:r>
            <a:r>
              <a:rPr lang="ca-ES" sz="1800" dirty="0" err="1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XXIè</a:t>
            </a:r>
            <a:r>
              <a:rPr lang="ca-ES" sz="18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a-ES" sz="1800" dirty="0" err="1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Siègle</a:t>
            </a:r>
            <a:r>
              <a:rPr lang="ca-ES" sz="18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, les Universitats UB i UPC, el Clúster Logístic, </a:t>
            </a:r>
            <a:r>
              <a:rPr lang="ca-ES" sz="18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Fundació </a:t>
            </a:r>
            <a:r>
              <a:rPr lang="ca-ES" sz="1800" dirty="0" err="1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Eurocean</a:t>
            </a:r>
            <a:r>
              <a:rPr lang="ca-ES" sz="1800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, WA4STEM, o plataformes que es visitaran com el Port de Barcelona o el Port nàutic de Torredembarra, n'han sumat el coneixement per organitzar i oferir el Primer programa de contingut pràctic d'emprenedoria </a:t>
            </a:r>
            <a:r>
              <a:rPr lang="ca-ES" sz="18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Blava</a:t>
            </a:r>
            <a:endParaRPr sz="18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9" y="5742209"/>
            <a:ext cx="1335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27" y="5879391"/>
            <a:ext cx="26971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82" y="5814225"/>
            <a:ext cx="1271171" cy="4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89;p9"/>
          <p:cNvSpPr txBox="1"/>
          <p:nvPr/>
        </p:nvSpPr>
        <p:spPr>
          <a:xfrm>
            <a:off x="186929" y="1218878"/>
            <a:ext cx="6500473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a-ES" sz="24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TEMÀTICA TIPUS DE PROJECTE</a:t>
            </a:r>
            <a:r>
              <a:rPr lang="ca-ES" sz="24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ca-ES" sz="24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ca-ES"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ca-ES" sz="2400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884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548" y="6360019"/>
            <a:ext cx="9340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per a promoure l’emprenedoria territorial especialitzada. </a:t>
            </a:r>
          </a:p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primer de </a:t>
            </a:r>
            <a:r>
              <a:rPr lang="ca-ES" sz="1500" dirty="0" err="1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pre</a:t>
            </a: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-acceleració</a:t>
            </a:r>
            <a:endParaRPr lang="es-ES" sz="1500" dirty="0">
              <a:solidFill>
                <a:schemeClr val="bg1"/>
              </a:solidFill>
              <a:effectLst/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11" name="Onda 10"/>
          <p:cNvSpPr/>
          <p:nvPr/>
        </p:nvSpPr>
        <p:spPr>
          <a:xfrm>
            <a:off x="-115391" y="-488374"/>
            <a:ext cx="9453489" cy="2037012"/>
          </a:xfrm>
          <a:prstGeom prst="wave">
            <a:avLst>
              <a:gd name="adj1" fmla="val 11119"/>
              <a:gd name="adj2" fmla="val -149"/>
            </a:avLst>
          </a:prstGeom>
          <a:solidFill>
            <a:srgbClr val="0A7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1910" y="168523"/>
            <a:ext cx="1066970" cy="723218"/>
          </a:xfrm>
          <a:prstGeom prst="rect">
            <a:avLst/>
          </a:prstGeom>
        </p:spPr>
      </p:pic>
      <p:pic>
        <p:nvPicPr>
          <p:cNvPr id="14" name="image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6311" y="285022"/>
            <a:ext cx="1888406" cy="49022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9" y="5742209"/>
            <a:ext cx="1335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27" y="5879391"/>
            <a:ext cx="26971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82" y="5814225"/>
            <a:ext cx="1271171" cy="4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94;p10"/>
          <p:cNvSpPr txBox="1"/>
          <p:nvPr/>
        </p:nvSpPr>
        <p:spPr>
          <a:xfrm>
            <a:off x="4311263" y="1953318"/>
            <a:ext cx="397879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Calendari: Octubre a Desembre 2022.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Horari: de dilluns a divendres de 9:30 a 13:30h</a:t>
            </a:r>
            <a:endParaRPr lang="ca-ES" sz="12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Places limitades.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3318"/>
            <a:ext cx="3947885" cy="339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4318730" y="2707370"/>
            <a:ext cx="47177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002060"/>
                </a:solidFill>
                <a:latin typeface="Montserrat" charset="0"/>
              </a:rPr>
              <a:t>Formació, i mentoria. </a:t>
            </a:r>
            <a:r>
              <a:rPr lang="ca-ES" dirty="0">
                <a:solidFill>
                  <a:srgbClr val="002060"/>
                </a:solidFill>
                <a:latin typeface="Montserrat" charset="0"/>
              </a:rPr>
              <a:t>Total 160 hores. Format híbrid  amb campus virtual streaming i presencial. Quatre línies de reptes identificats (100 hores). Àrea a: tecnologia, innovació i nous models de negoci: 60 hores. Àrea  b: programa gestió empresarial: 40 hores.</a:t>
            </a:r>
            <a:endParaRPr lang="es-ES" dirty="0">
              <a:solidFill>
                <a:srgbClr val="002060"/>
              </a:solidFill>
              <a:latin typeface="Montserrat" charset="0"/>
            </a:endParaRPr>
          </a:p>
          <a:p>
            <a:r>
              <a:rPr lang="ca-ES" dirty="0">
                <a:solidFill>
                  <a:srgbClr val="002060"/>
                </a:solidFill>
                <a:latin typeface="Montserrat" charset="0"/>
              </a:rPr>
              <a:t>Mentories: 60 hores mínimes de per tal de consolidar els projectes i les propostes de negoci disruptives </a:t>
            </a:r>
            <a:r>
              <a:rPr lang="ca-ES" dirty="0" smtClean="0">
                <a:solidFill>
                  <a:srgbClr val="002060"/>
                </a:solidFill>
                <a:latin typeface="Montserrat" charset="0"/>
              </a:rPr>
              <a:t>seleccionades.</a:t>
            </a:r>
          </a:p>
        </p:txBody>
      </p:sp>
      <p:sp>
        <p:nvSpPr>
          <p:cNvPr id="17" name="Google Shape;89;p9"/>
          <p:cNvSpPr txBox="1"/>
          <p:nvPr/>
        </p:nvSpPr>
        <p:spPr>
          <a:xfrm>
            <a:off x="186929" y="1218878"/>
            <a:ext cx="6490683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ca-ES" sz="24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PROGRAMA QUE S’OFEREIX:</a:t>
            </a:r>
            <a:r>
              <a:rPr lang="ca-ES" sz="24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ca-ES"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ca-ES" sz="2400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804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548" y="6360019"/>
            <a:ext cx="9340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per a promoure l’emprenedoria territorial especialitzada. </a:t>
            </a:r>
          </a:p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primer de </a:t>
            </a:r>
            <a:r>
              <a:rPr lang="ca-ES" sz="1500" dirty="0" err="1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pre</a:t>
            </a: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-acceleració</a:t>
            </a:r>
            <a:endParaRPr lang="es-ES" sz="1500" dirty="0">
              <a:solidFill>
                <a:schemeClr val="bg1"/>
              </a:solidFill>
              <a:effectLst/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11" name="Onda 10"/>
          <p:cNvSpPr/>
          <p:nvPr/>
        </p:nvSpPr>
        <p:spPr>
          <a:xfrm>
            <a:off x="-115391" y="-488374"/>
            <a:ext cx="9453489" cy="2037012"/>
          </a:xfrm>
          <a:prstGeom prst="wave">
            <a:avLst>
              <a:gd name="adj1" fmla="val 11119"/>
              <a:gd name="adj2" fmla="val -149"/>
            </a:avLst>
          </a:prstGeom>
          <a:solidFill>
            <a:srgbClr val="0A7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1910" y="168523"/>
            <a:ext cx="1066970" cy="723218"/>
          </a:xfrm>
          <a:prstGeom prst="rect">
            <a:avLst/>
          </a:prstGeom>
        </p:spPr>
      </p:pic>
      <p:pic>
        <p:nvPicPr>
          <p:cNvPr id="14" name="image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6311" y="285022"/>
            <a:ext cx="1888406" cy="4902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559596"/>
            <a:ext cx="8766175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94;p10"/>
          <p:cNvSpPr txBox="1"/>
          <p:nvPr/>
        </p:nvSpPr>
        <p:spPr>
          <a:xfrm>
            <a:off x="188913" y="1923678"/>
            <a:ext cx="385541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PALANQUES I PLATAFORMES</a:t>
            </a:r>
            <a:endParaRPr lang="ca-ES" sz="1800" b="1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9" y="5742209"/>
            <a:ext cx="1335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27" y="5879391"/>
            <a:ext cx="26971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82" y="5814225"/>
            <a:ext cx="1271171" cy="4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89;p9"/>
          <p:cNvSpPr txBox="1"/>
          <p:nvPr/>
        </p:nvSpPr>
        <p:spPr>
          <a:xfrm>
            <a:off x="207153" y="1256493"/>
            <a:ext cx="551125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ca-ES" sz="24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PROGRAMA QUE S’OFEREIX:</a:t>
            </a:r>
            <a:r>
              <a:rPr lang="ca-ES" sz="24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ca-ES"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endParaRPr lang="ca-ES" sz="2400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156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548" y="6360019"/>
            <a:ext cx="9340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per a promoure l’emprenedoria territorial especialitzada. </a:t>
            </a:r>
          </a:p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primer de </a:t>
            </a:r>
            <a:r>
              <a:rPr lang="ca-ES" sz="1500" dirty="0" err="1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pre</a:t>
            </a: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-acceleració</a:t>
            </a:r>
            <a:endParaRPr lang="es-ES" sz="1500" dirty="0">
              <a:solidFill>
                <a:schemeClr val="bg1"/>
              </a:solidFill>
              <a:effectLst/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11" name="Onda 10"/>
          <p:cNvSpPr/>
          <p:nvPr/>
        </p:nvSpPr>
        <p:spPr>
          <a:xfrm>
            <a:off x="-115391" y="-488374"/>
            <a:ext cx="9453489" cy="2037012"/>
          </a:xfrm>
          <a:prstGeom prst="wave">
            <a:avLst>
              <a:gd name="adj1" fmla="val 11119"/>
              <a:gd name="adj2" fmla="val -149"/>
            </a:avLst>
          </a:prstGeom>
          <a:solidFill>
            <a:srgbClr val="0A7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1910" y="168523"/>
            <a:ext cx="1066970" cy="723218"/>
          </a:xfrm>
          <a:prstGeom prst="rect">
            <a:avLst/>
          </a:prstGeom>
        </p:spPr>
      </p:pic>
      <p:pic>
        <p:nvPicPr>
          <p:cNvPr id="14" name="image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6311" y="285022"/>
            <a:ext cx="1888406" cy="49022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9" y="5742209"/>
            <a:ext cx="1335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27" y="5879391"/>
            <a:ext cx="26971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82" y="5814225"/>
            <a:ext cx="1271171" cy="4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99;p11"/>
          <p:cNvSpPr txBox="1"/>
          <p:nvPr/>
        </p:nvSpPr>
        <p:spPr>
          <a:xfrm>
            <a:off x="1226850" y="1982958"/>
            <a:ext cx="7593622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Iolanda Piedra	</a:t>
            </a:r>
            <a:r>
              <a:rPr lang="es-ES" sz="21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Ignasi </a:t>
            </a: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Sayol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s-ES" sz="21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Agustín Turull	 </a:t>
            </a:r>
            <a:r>
              <a:rPr lang="es-ES" sz="21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Santiago </a:t>
            </a: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Ordás</a:t>
            </a:r>
            <a:endParaRPr lang="es-ES" sz="21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s-ES" sz="21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Carla Soteras			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Oriol 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Milà</a:t>
            </a:r>
            <a:endParaRPr lang="es-ES" sz="21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Laia </a:t>
            </a: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Sayol</a:t>
            </a:r>
            <a:r>
              <a:rPr lang="es-ES" sz="21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			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Jesús 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Conte</a:t>
            </a:r>
            <a:endParaRPr lang="es-ES" sz="21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Onia </a:t>
            </a: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Gonzàlez</a:t>
            </a:r>
            <a:r>
              <a:rPr lang="es-ES" sz="21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Joan 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Albà</a:t>
            </a:r>
          </a:p>
          <a:p>
            <a:pPr lvl="0"/>
            <a:r>
              <a:rPr lang="es-ES" sz="21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				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Xavier </a:t>
            </a: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Marfull</a:t>
            </a:r>
            <a:endParaRPr lang="es-ES" sz="2100" dirty="0" smtClean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				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Isaac </a:t>
            </a: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Sayol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s-ES" sz="2100" dirty="0" smtClean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endParaRPr lang="es-ES" sz="2100" dirty="0" smtClean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Reconeguts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formadors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i </a:t>
            </a: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mentors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experts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empresarials</a:t>
            </a:r>
            <a:endParaRPr lang="es-ES" sz="2100" dirty="0" smtClean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Xarxa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100" dirty="0" err="1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inversors</a:t>
            </a:r>
            <a:r>
              <a:rPr lang="es-ES" sz="2100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i inversores</a:t>
            </a:r>
            <a:endParaRPr sz="21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89;p9"/>
          <p:cNvSpPr txBox="1"/>
          <p:nvPr/>
        </p:nvSpPr>
        <p:spPr>
          <a:xfrm>
            <a:off x="186930" y="1218878"/>
            <a:ext cx="401658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ca-ES" sz="24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EQUIP / MENTORS:</a:t>
            </a:r>
            <a:r>
              <a:rPr lang="ca-ES" sz="24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ca-ES"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endParaRPr lang="ca-ES" sz="2400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840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548" y="6360019"/>
            <a:ext cx="9340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per a promoure l’emprenedoria territorial especialitzada. </a:t>
            </a:r>
          </a:p>
          <a:p>
            <a:pPr marL="57785" marR="693420" algn="ctr">
              <a:spcAft>
                <a:spcPts val="0"/>
              </a:spcAft>
            </a:pP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Programa primer de </a:t>
            </a:r>
            <a:r>
              <a:rPr lang="ca-ES" sz="1500" dirty="0" err="1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pre</a:t>
            </a:r>
            <a:r>
              <a:rPr lang="ca-ES" sz="1500" dirty="0">
                <a:solidFill>
                  <a:schemeClr val="bg1"/>
                </a:solidFill>
                <a:latin typeface="Futura Lt BT" panose="020B0402020204020303" pitchFamily="34" charset="0"/>
                <a:ea typeface="Futura" panose="02020800000000000000" pitchFamily="18" charset="0"/>
                <a:cs typeface="Futura" panose="02020800000000000000" pitchFamily="18" charset="0"/>
              </a:rPr>
              <a:t>-acceleració</a:t>
            </a:r>
            <a:endParaRPr lang="es-ES" sz="1500" dirty="0">
              <a:solidFill>
                <a:schemeClr val="bg1"/>
              </a:solidFill>
              <a:effectLst/>
              <a:latin typeface="Futura Lt BT" panose="020B0402020204020303" pitchFamily="34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11" name="Onda 10"/>
          <p:cNvSpPr/>
          <p:nvPr/>
        </p:nvSpPr>
        <p:spPr>
          <a:xfrm>
            <a:off x="-115391" y="-488374"/>
            <a:ext cx="9453489" cy="2037012"/>
          </a:xfrm>
          <a:prstGeom prst="wave">
            <a:avLst>
              <a:gd name="adj1" fmla="val 11119"/>
              <a:gd name="adj2" fmla="val -149"/>
            </a:avLst>
          </a:prstGeom>
          <a:solidFill>
            <a:srgbClr val="0A7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1910" y="168523"/>
            <a:ext cx="1066970" cy="723218"/>
          </a:xfrm>
          <a:prstGeom prst="rect">
            <a:avLst/>
          </a:prstGeom>
        </p:spPr>
      </p:pic>
      <p:pic>
        <p:nvPicPr>
          <p:cNvPr id="14" name="image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6311" y="285022"/>
            <a:ext cx="1888406" cy="490220"/>
          </a:xfrm>
          <a:prstGeom prst="rect">
            <a:avLst/>
          </a:prstGeom>
        </p:spPr>
      </p:pic>
      <p:sp>
        <p:nvSpPr>
          <p:cNvPr id="6" name="Google Shape;105;p12"/>
          <p:cNvSpPr txBox="1"/>
          <p:nvPr/>
        </p:nvSpPr>
        <p:spPr>
          <a:xfrm>
            <a:off x="435549" y="2211710"/>
            <a:ext cx="7944175" cy="290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iolandapiedra@iveaempa.org</a:t>
            </a:r>
            <a:endParaRPr lang="es-419" sz="2100" dirty="0" smtClean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100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agustiturull@iveaempa.org</a:t>
            </a:r>
            <a:endParaRPr lang="es-419" sz="2100" dirty="0" smtClean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C</a:t>
            </a:r>
            <a:r>
              <a:rPr lang="es-419" sz="2100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arla.soteras@iveaempa.org</a:t>
            </a:r>
            <a:r>
              <a:rPr lang="es-419" sz="2100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419" sz="21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s-419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Campus IVEAEMPA; </a:t>
            </a:r>
            <a:r>
              <a:rPr lang="pt-BR" dirty="0" err="1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carrer</a:t>
            </a:r>
            <a:r>
              <a:rPr lang="pt-BR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dirty="0" err="1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Rubió</a:t>
            </a:r>
            <a:r>
              <a:rPr lang="pt-BR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i </a:t>
            </a:r>
            <a:r>
              <a:rPr lang="pt-BR" dirty="0" err="1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Ors</a:t>
            </a:r>
            <a:r>
              <a:rPr lang="pt-BR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t-BR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7-9. </a:t>
            </a:r>
            <a:r>
              <a:rPr lang="pt-BR" dirty="0" err="1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Cornellà</a:t>
            </a:r>
            <a:r>
              <a:rPr lang="pt-BR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 del Llobregat. 08940 Barcelona. T. 34 933231212</a:t>
            </a:r>
          </a:p>
          <a:p>
            <a:pPr lvl="0"/>
            <a:endParaRPr lang="es-419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es-419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Campus Virtual: </a:t>
            </a:r>
            <a:r>
              <a:rPr lang="es-ES" dirty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https://gestionv1-c73908.evolcampus.com/acceso.php</a:t>
            </a:r>
            <a:endParaRPr lang="es-419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9" y="5742209"/>
            <a:ext cx="1335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27" y="5879391"/>
            <a:ext cx="26971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82" y="5814225"/>
            <a:ext cx="1271171" cy="43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89;p9"/>
          <p:cNvSpPr txBox="1"/>
          <p:nvPr/>
        </p:nvSpPr>
        <p:spPr>
          <a:xfrm>
            <a:off x="186930" y="1218878"/>
            <a:ext cx="401658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ca-ES" sz="24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CONTACTE</a:t>
            </a:r>
            <a:r>
              <a:rPr lang="ca-ES" sz="1800" b="1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ca-ES" sz="1800" dirty="0" smtClean="0">
                <a:solidFill>
                  <a:srgbClr val="567EB9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ca-ES" sz="18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endParaRPr lang="ca-ES" sz="2100" dirty="0" smtClean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567E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750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Personalizado 1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F88D3"/>
      </a:accent1>
      <a:accent2>
        <a:srgbClr val="0A7A9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2780</TotalTime>
  <Words>566</Words>
  <Application>Microsoft Office PowerPoint</Application>
  <PresentationFormat>Presentación en pantalla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Agustí</cp:lastModifiedBy>
  <cp:revision>127</cp:revision>
  <dcterms:created xsi:type="dcterms:W3CDTF">2020-11-11T21:29:52Z</dcterms:created>
  <dcterms:modified xsi:type="dcterms:W3CDTF">2022-09-22T17:53:44Z</dcterms:modified>
</cp:coreProperties>
</file>